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57" r:id="rId3"/>
    <p:sldId id="258" r:id="rId4"/>
    <p:sldId id="259" r:id="rId5"/>
    <p:sldId id="262" r:id="rId6"/>
    <p:sldId id="263" r:id="rId7"/>
    <p:sldId id="265" r:id="rId8"/>
    <p:sldId id="266" r:id="rId9"/>
    <p:sldId id="267" r:id="rId10"/>
    <p:sldId id="260" r:id="rId11"/>
    <p:sldId id="273" r:id="rId12"/>
    <p:sldId id="264" r:id="rId13"/>
    <p:sldId id="268" r:id="rId14"/>
    <p:sldId id="269" r:id="rId15"/>
    <p:sldId id="270" r:id="rId16"/>
    <p:sldId id="271" r:id="rId17"/>
    <p:sldId id="274" r:id="rId18"/>
    <p:sldId id="272" r:id="rId19"/>
    <p:sldId id="276"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C1D81AB-3B9B-4FBE-9975-B81728A89159}" type="datetimeFigureOut">
              <a:rPr lang="en-US" smtClean="0"/>
              <a:t>06/03/2023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9CBCA1C-0E2A-4C1F-8D2F-978150D7BB54}" type="slidenum">
              <a:rPr lang="en-US" smtClean="0"/>
              <a:t>‹#›</a:t>
            </a:fld>
            <a:endParaRPr lang="en-US"/>
          </a:p>
        </p:txBody>
      </p:sp>
    </p:spTree>
    <p:extLst>
      <p:ext uri="{BB962C8B-B14F-4D97-AF65-F5344CB8AC3E}">
        <p14:creationId xmlns:p14="http://schemas.microsoft.com/office/powerpoint/2010/main" val="2322577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CBCA1C-0E2A-4C1F-8D2F-978150D7BB54}" type="slidenum">
              <a:rPr lang="en-US" smtClean="0"/>
              <a:t>18</a:t>
            </a:fld>
            <a:endParaRPr lang="en-US"/>
          </a:p>
        </p:txBody>
      </p:sp>
    </p:spTree>
    <p:extLst>
      <p:ext uri="{BB962C8B-B14F-4D97-AF65-F5344CB8AC3E}">
        <p14:creationId xmlns:p14="http://schemas.microsoft.com/office/powerpoint/2010/main" val="20087188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09CBCA1C-0E2A-4C1F-8D2F-978150D7BB54}" type="slidenum">
              <a:rPr lang="en-US" smtClean="0"/>
              <a:t>19</a:t>
            </a:fld>
            <a:endParaRPr lang="en-US"/>
          </a:p>
        </p:txBody>
      </p:sp>
    </p:spTree>
    <p:extLst>
      <p:ext uri="{BB962C8B-B14F-4D97-AF65-F5344CB8AC3E}">
        <p14:creationId xmlns:p14="http://schemas.microsoft.com/office/powerpoint/2010/main" val="31016142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06/03/2023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06/03/2023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06/03/2023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06/03/2023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06/03/2023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06/03/2023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06/03/2023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06/03/2023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06/03/2023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06/03/2023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06/03/2023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06/03/2023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 5 Trillion $ Economy and Role Of IPR</a:t>
            </a:r>
            <a:endParaRPr lang="en-US" b="1" dirty="0"/>
          </a:p>
        </p:txBody>
      </p:sp>
      <p:sp>
        <p:nvSpPr>
          <p:cNvPr id="3" name="Subtitle 2"/>
          <p:cNvSpPr>
            <a:spLocks noGrp="1"/>
          </p:cNvSpPr>
          <p:nvPr>
            <p:ph type="subTitle" idx="1"/>
          </p:nvPr>
        </p:nvSpPr>
        <p:spPr/>
        <p:txBody>
          <a:bodyPr>
            <a:normAutofit/>
          </a:bodyPr>
          <a:lstStyle/>
          <a:p>
            <a:pPr algn="r"/>
            <a:r>
              <a:rPr lang="en-US" sz="2000" b="1" dirty="0" smtClean="0"/>
              <a:t>SUHAS KULKARNI</a:t>
            </a:r>
          </a:p>
          <a:p>
            <a:pPr algn="r"/>
            <a:r>
              <a:rPr lang="en-US" sz="2000" b="1" dirty="0" smtClean="0"/>
              <a:t>Asst. Controller of Patents</a:t>
            </a:r>
          </a:p>
          <a:p>
            <a:pPr algn="r"/>
            <a:r>
              <a:rPr lang="en-US" sz="2000" b="1" dirty="0" smtClean="0"/>
              <a:t>Patent Office , Mumbai  </a:t>
            </a:r>
            <a:endParaRPr lang="en-US" sz="2000" b="1" dirty="0"/>
          </a:p>
        </p:txBody>
      </p:sp>
    </p:spTree>
    <p:extLst>
      <p:ext uri="{BB962C8B-B14F-4D97-AF65-F5344CB8AC3E}">
        <p14:creationId xmlns:p14="http://schemas.microsoft.com/office/powerpoint/2010/main" val="20055370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International Protection </a:t>
            </a:r>
          </a:p>
        </p:txBody>
      </p:sp>
      <p:sp>
        <p:nvSpPr>
          <p:cNvPr id="3" name="Content Placeholder 2"/>
          <p:cNvSpPr>
            <a:spLocks noGrp="1"/>
          </p:cNvSpPr>
          <p:nvPr>
            <p:ph idx="1"/>
          </p:nvPr>
        </p:nvSpPr>
        <p:spPr/>
        <p:txBody>
          <a:bodyPr>
            <a:normAutofit fontScale="92500" lnSpcReduction="10000"/>
          </a:bodyPr>
          <a:lstStyle/>
          <a:p>
            <a:pPr algn="just"/>
            <a:endParaRPr lang="en-US" sz="2400" b="1" dirty="0" smtClean="0"/>
          </a:p>
          <a:p>
            <a:pPr algn="just"/>
            <a:r>
              <a:rPr lang="en-US" sz="2400" b="1" dirty="0" smtClean="0"/>
              <a:t>Under </a:t>
            </a:r>
            <a:r>
              <a:rPr lang="en-US" sz="2400" b="1" dirty="0"/>
              <a:t>Articles 1 (2) and 10 of the Paris Convention for the Protection of Industrial Property, geographical indications are covered as an element of IPRs. </a:t>
            </a:r>
            <a:endParaRPr lang="en-US" sz="2400" b="1" dirty="0" smtClean="0"/>
          </a:p>
          <a:p>
            <a:pPr algn="just"/>
            <a:r>
              <a:rPr lang="en-US" sz="2400" b="1" dirty="0" smtClean="0"/>
              <a:t>They </a:t>
            </a:r>
            <a:r>
              <a:rPr lang="en-US" sz="2400" b="1" dirty="0"/>
              <a:t>are also covered under Articles 22 to 24 of the Trade Related Aspects of Intellectual Property Rights (TRIPS) </a:t>
            </a:r>
            <a:r>
              <a:rPr lang="en-US" sz="2400" b="1" dirty="0" smtClean="0"/>
              <a:t>Agreement.</a:t>
            </a:r>
          </a:p>
          <a:p>
            <a:pPr algn="just"/>
            <a:endParaRPr lang="en-US" sz="2400" b="1" dirty="0" smtClean="0"/>
          </a:p>
          <a:p>
            <a:pPr algn="just"/>
            <a:r>
              <a:rPr lang="en-US" sz="2400" b="1" dirty="0" smtClean="0"/>
              <a:t>TRIPS </a:t>
            </a:r>
            <a:r>
              <a:rPr lang="en-US" sz="2400" b="1" dirty="0"/>
              <a:t>contains a single, identical definition for all GI, irrespective of </a:t>
            </a:r>
            <a:r>
              <a:rPr lang="en-US" sz="2400" b="1" dirty="0" smtClean="0"/>
              <a:t>product categories</a:t>
            </a:r>
            <a:r>
              <a:rPr lang="en-US" sz="2400" b="1" dirty="0"/>
              <a:t>, it mandates a two-level system of protection: (i) </a:t>
            </a:r>
            <a:r>
              <a:rPr lang="en-US" sz="2400" b="1" dirty="0">
                <a:solidFill>
                  <a:srgbClr val="00B050"/>
                </a:solidFill>
              </a:rPr>
              <a:t>the basic protection applicable to all GI in general (under Article 22</a:t>
            </a:r>
            <a:r>
              <a:rPr lang="en-US" sz="2400" b="1" dirty="0" smtClean="0">
                <a:solidFill>
                  <a:srgbClr val="00B050"/>
                </a:solidFill>
              </a:rPr>
              <a:t>), </a:t>
            </a:r>
            <a:r>
              <a:rPr lang="en-US" sz="2400" b="1" dirty="0" smtClean="0"/>
              <a:t>and </a:t>
            </a:r>
          </a:p>
          <a:p>
            <a:pPr algn="just"/>
            <a:r>
              <a:rPr lang="en-US" sz="2400" b="1" dirty="0" smtClean="0"/>
              <a:t>(</a:t>
            </a:r>
            <a:r>
              <a:rPr lang="en-US" sz="2400" b="1" dirty="0"/>
              <a:t>ii) </a:t>
            </a:r>
            <a:r>
              <a:rPr lang="en-US" sz="2400" b="1" dirty="0">
                <a:solidFill>
                  <a:srgbClr val="00B0F0"/>
                </a:solidFill>
              </a:rPr>
              <a:t>additional protection applicable only to the GI denominating wines and spirits (</a:t>
            </a:r>
            <a:r>
              <a:rPr lang="en-US" sz="2400" b="1" dirty="0"/>
              <a:t>under Article 23).</a:t>
            </a:r>
          </a:p>
        </p:txBody>
      </p:sp>
      <p:pic>
        <p:nvPicPr>
          <p:cNvPr id="4" name="Picture 3" descr="GI Tags India: State-wise Compilation with Photos (Video Series) - ClearIA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95247" y="685800"/>
            <a:ext cx="760095" cy="838200"/>
          </a:xfrm>
          <a:prstGeom prst="rect">
            <a:avLst/>
          </a:prstGeom>
          <a:noFill/>
          <a:ln>
            <a:noFill/>
          </a:ln>
        </p:spPr>
      </p:pic>
    </p:spTree>
    <p:extLst>
      <p:ext uri="{BB962C8B-B14F-4D97-AF65-F5344CB8AC3E}">
        <p14:creationId xmlns:p14="http://schemas.microsoft.com/office/powerpoint/2010/main" val="18810259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STUDY </a:t>
            </a:r>
            <a:r>
              <a:rPr lang="en-US" dirty="0" smtClean="0"/>
              <a:t>–TEA </a:t>
            </a:r>
            <a:endParaRPr lang="en-US" dirty="0"/>
          </a:p>
        </p:txBody>
      </p:sp>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07671" y="1491343"/>
            <a:ext cx="1099457" cy="10994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0271" y="3184071"/>
            <a:ext cx="2607129" cy="2911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1400" y="1434191"/>
            <a:ext cx="898073" cy="898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02229" y="3145971"/>
            <a:ext cx="1066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2"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57987" y="1284514"/>
            <a:ext cx="1001486" cy="10014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3"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72943" y="2694213"/>
            <a:ext cx="9906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5" name="Picture 9" descr="Sikkim"/>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953000" y="1458685"/>
            <a:ext cx="936171" cy="936171"/>
          </a:xfrm>
          <a:prstGeom prst="rect">
            <a:avLst/>
          </a:prstGeom>
          <a:noFill/>
          <a:extLst>
            <a:ext uri="{909E8E84-426E-40DD-AFC4-6F175D3DCCD1}">
              <a14:hiddenFill xmlns:a14="http://schemas.microsoft.com/office/drawing/2010/main">
                <a:solidFill>
                  <a:srgbClr val="FFFFFF"/>
                </a:solidFill>
              </a14:hiddenFill>
            </a:ext>
          </a:extLst>
        </p:spPr>
      </p:pic>
      <p:pic>
        <p:nvPicPr>
          <p:cNvPr id="9226" name="Picture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587898" y="4014788"/>
            <a:ext cx="1171575" cy="1171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57414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STUDY – DARJEELING </a:t>
            </a:r>
            <a:r>
              <a:rPr lang="en-US" dirty="0" smtClean="0"/>
              <a:t>TEA </a:t>
            </a:r>
            <a:endParaRPr lang="en-US" dirty="0"/>
          </a:p>
        </p:txBody>
      </p:sp>
      <p:sp>
        <p:nvSpPr>
          <p:cNvPr id="3" name="Content Placeholder 2"/>
          <p:cNvSpPr>
            <a:spLocks noGrp="1"/>
          </p:cNvSpPr>
          <p:nvPr>
            <p:ph idx="1"/>
          </p:nvPr>
        </p:nvSpPr>
        <p:spPr/>
        <p:txBody>
          <a:bodyPr>
            <a:normAutofit/>
          </a:bodyPr>
          <a:lstStyle/>
          <a:p>
            <a:r>
              <a:rPr lang="en-US" sz="2400" dirty="0" smtClean="0"/>
              <a:t>Darjeeling</a:t>
            </a:r>
            <a:r>
              <a:rPr lang="en-US" sz="2400" dirty="0"/>
              <a:t>’ tea is a premium quality tea produced in the hilly regions of the Darjeeling district West Bengal. Darjeeling tea offers distinctive characteristics of quality and flavour, and also a global reputation for more than a century</a:t>
            </a:r>
            <a:endParaRPr lang="en-US" sz="2400" dirty="0" smtClean="0"/>
          </a:p>
          <a:p>
            <a:endParaRPr lang="en-US" sz="24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3276600"/>
            <a:ext cx="2699802"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descr="GI Tags India: State-wise Compilation with Photos (Video Series) - ClearIA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53400" y="533400"/>
            <a:ext cx="760095" cy="500380"/>
          </a:xfrm>
          <a:prstGeom prst="rect">
            <a:avLst/>
          </a:prstGeom>
          <a:noFill/>
          <a:ln>
            <a:noFill/>
          </a:ln>
        </p:spPr>
      </p:pic>
      <p:pic>
        <p:nvPicPr>
          <p:cNvPr id="6" name="Picture 5" descr="GI Tags India: State-wise Compilation with Photos (Video Series) - ClearIA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3200" y="3657600"/>
            <a:ext cx="1676400" cy="1828800"/>
          </a:xfrm>
          <a:prstGeom prst="rect">
            <a:avLst/>
          </a:prstGeom>
          <a:noFill/>
          <a:ln>
            <a:noFill/>
          </a:ln>
        </p:spPr>
      </p:pic>
    </p:spTree>
    <p:extLst>
      <p:ext uri="{BB962C8B-B14F-4D97-AF65-F5344CB8AC3E}">
        <p14:creationId xmlns:p14="http://schemas.microsoft.com/office/powerpoint/2010/main" val="18329201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DARJEELING TEA</a:t>
            </a:r>
          </a:p>
        </p:txBody>
      </p:sp>
      <p:sp>
        <p:nvSpPr>
          <p:cNvPr id="3" name="Content Placeholder 2"/>
          <p:cNvSpPr>
            <a:spLocks noGrp="1"/>
          </p:cNvSpPr>
          <p:nvPr>
            <p:ph idx="1"/>
          </p:nvPr>
        </p:nvSpPr>
        <p:spPr/>
        <p:txBody>
          <a:bodyPr>
            <a:normAutofit/>
          </a:bodyPr>
          <a:lstStyle/>
          <a:p>
            <a:pPr algn="just"/>
            <a:r>
              <a:rPr lang="en-US" sz="2400" b="1" dirty="0" smtClean="0"/>
              <a:t>Protect </a:t>
            </a:r>
            <a:r>
              <a:rPr lang="en-US" sz="2400" b="1" dirty="0"/>
              <a:t>“Darjeeling Tea” as Geographical </a:t>
            </a:r>
            <a:r>
              <a:rPr lang="en-US" sz="2400" b="1" dirty="0" smtClean="0"/>
              <a:t>Indication An </a:t>
            </a:r>
            <a:r>
              <a:rPr lang="en-US" sz="2400" b="1" dirty="0"/>
              <a:t>adequate legal protection is necessary for the protection of legitimate right holders of Darjeeling tea from the </a:t>
            </a:r>
            <a:r>
              <a:rPr lang="en-US" sz="2400" b="1" dirty="0" smtClean="0"/>
              <a:t>dishonest business </a:t>
            </a:r>
            <a:r>
              <a:rPr lang="en-US" sz="2400" b="1" dirty="0"/>
              <a:t>practices of various commercial entities. </a:t>
            </a:r>
            <a:endParaRPr lang="en-US" sz="2400" b="1" dirty="0" smtClean="0"/>
          </a:p>
          <a:p>
            <a:pPr algn="just"/>
            <a:endParaRPr lang="en-US" sz="2400" b="1" dirty="0" smtClean="0"/>
          </a:p>
          <a:p>
            <a:pPr algn="just"/>
            <a:r>
              <a:rPr lang="en-US" sz="2400" b="1" dirty="0" smtClean="0"/>
              <a:t>For </a:t>
            </a:r>
            <a:r>
              <a:rPr lang="en-US" sz="2400" b="1" dirty="0"/>
              <a:t>instance, tea produced in countries like Kenya, Sri Lanka or even Nepal </a:t>
            </a:r>
            <a:r>
              <a:rPr lang="en-US" sz="2400" b="1" dirty="0" smtClean="0"/>
              <a:t>has often </a:t>
            </a:r>
            <a:r>
              <a:rPr lang="en-US" sz="2400" b="1" dirty="0"/>
              <a:t>been passed off around the world as ‘Darjeeling tea’. </a:t>
            </a:r>
            <a:endParaRPr lang="en-US" sz="2400" b="1" dirty="0" smtClean="0"/>
          </a:p>
          <a:p>
            <a:pPr algn="just"/>
            <a:r>
              <a:rPr lang="en-US" sz="2400" b="1" dirty="0" smtClean="0"/>
              <a:t>Appropriate </a:t>
            </a:r>
            <a:r>
              <a:rPr lang="en-US" sz="2400" b="1" dirty="0"/>
              <a:t>legal protection of this GI can go a long way in </a:t>
            </a:r>
            <a:r>
              <a:rPr lang="en-US" sz="2400" b="1" dirty="0" smtClean="0"/>
              <a:t>preventing such </a:t>
            </a:r>
            <a:r>
              <a:rPr lang="en-US" sz="2400" b="1" dirty="0"/>
              <a:t>misuse.</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1800" y="533400"/>
            <a:ext cx="8382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36924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DARJEELING Tea </a:t>
            </a:r>
            <a:endParaRPr lang="en-US"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705600" y="457200"/>
            <a:ext cx="8382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533400" y="1582341"/>
            <a:ext cx="7848600" cy="5262979"/>
          </a:xfrm>
          <a:prstGeom prst="rect">
            <a:avLst/>
          </a:prstGeom>
        </p:spPr>
        <p:txBody>
          <a:bodyPr wrap="square">
            <a:spAutoFit/>
          </a:bodyPr>
          <a:lstStyle/>
          <a:p>
            <a:pPr algn="just"/>
            <a:r>
              <a:rPr lang="en-US" dirty="0"/>
              <a:t>•</a:t>
            </a:r>
            <a:r>
              <a:rPr lang="en-US" sz="2400" b="1" dirty="0"/>
              <a:t>The Trade Marks Act 1999 DARJEELING word and logo are registered certification marks of Tea Board; </a:t>
            </a:r>
            <a:endParaRPr lang="en-US" sz="2400" b="1" dirty="0" smtClean="0"/>
          </a:p>
          <a:p>
            <a:pPr algn="just"/>
            <a:r>
              <a:rPr lang="en-US" sz="2400" b="1" dirty="0"/>
              <a:t/>
            </a:r>
            <a:br>
              <a:rPr lang="en-US" sz="2400" b="1" dirty="0"/>
            </a:br>
            <a:r>
              <a:rPr lang="en-US" sz="2400" b="1" dirty="0"/>
              <a:t/>
            </a:r>
            <a:br>
              <a:rPr lang="en-US" sz="2400" b="1" dirty="0"/>
            </a:br>
            <a:r>
              <a:rPr lang="en-US" sz="2400" b="1" dirty="0"/>
              <a:t>•The Geographical Indications of Goods (Registration and Protection) Act, 1999: DARJEELING word and logo were the first Geographical Indications </a:t>
            </a:r>
            <a:r>
              <a:rPr lang="en-US" sz="2400" b="1" dirty="0" smtClean="0"/>
              <a:t>is registered </a:t>
            </a:r>
            <a:r>
              <a:rPr lang="en-US" sz="2400" b="1" dirty="0"/>
              <a:t>in India in the name of the Tea Board</a:t>
            </a:r>
            <a:r>
              <a:rPr lang="en-US" sz="2400" b="1" dirty="0" smtClean="0"/>
              <a:t>;</a:t>
            </a:r>
          </a:p>
          <a:p>
            <a:pPr algn="just"/>
            <a:r>
              <a:rPr lang="en-US" sz="2400" b="1" dirty="0"/>
              <a:t/>
            </a:r>
            <a:br>
              <a:rPr lang="en-US" sz="2400" b="1" dirty="0"/>
            </a:br>
            <a:r>
              <a:rPr lang="en-US" sz="2400" b="1" dirty="0"/>
              <a:t/>
            </a:r>
            <a:br>
              <a:rPr lang="en-US" sz="2400" b="1" dirty="0"/>
            </a:br>
            <a:r>
              <a:rPr lang="en-US" sz="2400" b="1" dirty="0"/>
              <a:t>•The Copyright Act, 1957: The DARJEELING logo is copyright protected and registered as an artistic work with the Copyright Office</a:t>
            </a:r>
            <a:r>
              <a:rPr lang="en-US" sz="2400" dirty="0" smtClean="0"/>
              <a:t>.</a:t>
            </a:r>
          </a:p>
          <a:p>
            <a:endParaRPr lang="en-US" sz="2400" dirty="0"/>
          </a:p>
        </p:txBody>
      </p:sp>
    </p:spTree>
    <p:extLst>
      <p:ext uri="{BB962C8B-B14F-4D97-AF65-F5344CB8AC3E}">
        <p14:creationId xmlns:p14="http://schemas.microsoft.com/office/powerpoint/2010/main" val="3536060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Around the World </a:t>
            </a:r>
            <a:endParaRPr lang="en-US" sz="3200" b="1" dirty="0"/>
          </a:p>
        </p:txBody>
      </p:sp>
      <p:sp>
        <p:nvSpPr>
          <p:cNvPr id="3" name="Content Placeholder 2"/>
          <p:cNvSpPr>
            <a:spLocks noGrp="1"/>
          </p:cNvSpPr>
          <p:nvPr>
            <p:ph idx="1"/>
          </p:nvPr>
        </p:nvSpPr>
        <p:spPr/>
        <p:txBody>
          <a:bodyPr>
            <a:normAutofit/>
          </a:bodyPr>
          <a:lstStyle/>
          <a:p>
            <a:pPr algn="just"/>
            <a:r>
              <a:rPr lang="en-US" sz="2400" b="1" dirty="0"/>
              <a:t>Use of the Darjeeling word and logo are protected as Geographical Indications in India and as Certification Trade Marks in </a:t>
            </a:r>
            <a:r>
              <a:rPr lang="en-US" sz="2400" b="1" u="sng" dirty="0">
                <a:solidFill>
                  <a:srgbClr val="00B050"/>
                </a:solidFill>
              </a:rPr>
              <a:t>UK, USA and India.</a:t>
            </a:r>
          </a:p>
          <a:p>
            <a:pPr algn="just"/>
            <a:endParaRPr lang="en-US" sz="2400" b="1" dirty="0"/>
          </a:p>
          <a:p>
            <a:pPr algn="just"/>
            <a:r>
              <a:rPr lang="en-US" sz="2400" b="1" dirty="0"/>
              <a:t>Use of the DARJEELING word and logo are protected as Geographical Indications (GI) in India and as Certification Trade </a:t>
            </a:r>
            <a:r>
              <a:rPr lang="en-US" sz="2400" b="1" dirty="0" smtClean="0"/>
              <a:t>Marks </a:t>
            </a:r>
            <a:r>
              <a:rPr lang="en-US" sz="2400" b="1" dirty="0"/>
              <a:t>(CTM) in UK, USA, Australia and Taiwan. A major development in this area is the registration of the Darjeeling word as a Community Collective Mark (CCM) in the European Union. </a:t>
            </a:r>
            <a:endParaRPr lang="en-US" sz="2400" b="1" dirty="0" smtClean="0"/>
          </a:p>
          <a:p>
            <a:endParaRPr lang="en-US" sz="2400" b="1"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1800" y="533400"/>
            <a:ext cx="8382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62171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DARJEELING</a:t>
            </a:r>
          </a:p>
        </p:txBody>
      </p:sp>
      <p:sp>
        <p:nvSpPr>
          <p:cNvPr id="3" name="Content Placeholder 2"/>
          <p:cNvSpPr>
            <a:spLocks noGrp="1"/>
          </p:cNvSpPr>
          <p:nvPr>
            <p:ph idx="1"/>
          </p:nvPr>
        </p:nvSpPr>
        <p:spPr/>
        <p:txBody>
          <a:bodyPr>
            <a:normAutofit/>
          </a:bodyPr>
          <a:lstStyle/>
          <a:p>
            <a:pPr algn="just"/>
            <a:r>
              <a:rPr lang="en-US" sz="2400" b="1" dirty="0" smtClean="0"/>
              <a:t>This </a:t>
            </a:r>
            <a:r>
              <a:rPr lang="en-US" sz="2400" b="1" dirty="0"/>
              <a:t>registration is a vital step in the protection of DARJEELING, as DARJEELING will now be protected, inter alia, against any misuse, imitation or evocation or use accompanied by expressions such as "style", "type", "method", "as produced in", "imitation" or similar types in the EU countries.</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1800" y="344487"/>
            <a:ext cx="835025"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498303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International competition </a:t>
            </a:r>
            <a:endParaRPr lang="en-US" dirty="0"/>
          </a:p>
        </p:txBody>
      </p:sp>
      <p:pic>
        <p:nvPicPr>
          <p:cNvPr id="1331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295400"/>
            <a:ext cx="8153400" cy="4623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390744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2657"/>
            <a:ext cx="8686800" cy="670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6096000"/>
            <a:ext cx="2857500" cy="35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50144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Have a cup of tea</a:t>
            </a:r>
            <a:endParaRPr lang="en-US" dirty="0"/>
          </a:p>
        </p:txBody>
      </p:sp>
      <p:pic>
        <p:nvPicPr>
          <p:cNvPr id="15362"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600200" y="1600200"/>
            <a:ext cx="2590800" cy="194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rot="10278085" flipV="1">
            <a:off x="5782005" y="3552866"/>
            <a:ext cx="2685390" cy="369332"/>
          </a:xfrm>
          <a:prstGeom prst="rect">
            <a:avLst/>
          </a:prstGeom>
        </p:spPr>
        <p:txBody>
          <a:bodyPr wrap="square">
            <a:spAutoFit/>
          </a:bodyPr>
          <a:lstStyle/>
          <a:p>
            <a:r>
              <a:rPr lang="en-US" dirty="0"/>
              <a:t>recipes.timesofindia.com/</a:t>
            </a:r>
          </a:p>
        </p:txBody>
      </p:sp>
    </p:spTree>
    <p:extLst>
      <p:ext uri="{BB962C8B-B14F-4D97-AF65-F5344CB8AC3E}">
        <p14:creationId xmlns:p14="http://schemas.microsoft.com/office/powerpoint/2010/main" val="25492206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IPR </a:t>
            </a:r>
            <a:endParaRPr lang="en-US" dirty="0"/>
          </a:p>
        </p:txBody>
      </p:sp>
      <p:sp>
        <p:nvSpPr>
          <p:cNvPr id="3" name="Content Placeholder 2"/>
          <p:cNvSpPr>
            <a:spLocks noGrp="1"/>
          </p:cNvSpPr>
          <p:nvPr>
            <p:ph idx="1"/>
          </p:nvPr>
        </p:nvSpPr>
        <p:spPr/>
        <p:txBody>
          <a:bodyPr/>
          <a:lstStyle/>
          <a:p>
            <a:r>
              <a:rPr lang="en-US" sz="2400" b="1" dirty="0"/>
              <a:t>Trade-Related Aspects of Intellectual Property </a:t>
            </a:r>
            <a:r>
              <a:rPr lang="en-US" sz="2400" b="1" dirty="0" smtClean="0"/>
              <a:t>Rights.</a:t>
            </a:r>
          </a:p>
          <a:p>
            <a:r>
              <a:rPr lang="en-US" sz="2400" b="1" dirty="0"/>
              <a:t>It plays a central role in facilitating trade in knowledge and creativity</a:t>
            </a:r>
            <a:r>
              <a:rPr lang="en-US" sz="2400" b="1" dirty="0" smtClean="0"/>
              <a:t>,</a:t>
            </a:r>
          </a:p>
          <a:p>
            <a:endParaRPr lang="en-US" dirty="0"/>
          </a:p>
        </p:txBody>
      </p:sp>
    </p:spTree>
    <p:extLst>
      <p:ext uri="{BB962C8B-B14F-4D97-AF65-F5344CB8AC3E}">
        <p14:creationId xmlns:p14="http://schemas.microsoft.com/office/powerpoint/2010/main" val="6189501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Geographical Indication (GI</a:t>
            </a:r>
            <a:r>
              <a:rPr lang="en-US" dirty="0" smtClean="0"/>
              <a:t>) </a:t>
            </a:r>
            <a:endParaRPr lang="en-US" dirty="0"/>
          </a:p>
        </p:txBody>
      </p:sp>
      <p:sp>
        <p:nvSpPr>
          <p:cNvPr id="3" name="Content Placeholder 2"/>
          <p:cNvSpPr>
            <a:spLocks noGrp="1"/>
          </p:cNvSpPr>
          <p:nvPr>
            <p:ph idx="1"/>
          </p:nvPr>
        </p:nvSpPr>
        <p:spPr/>
        <p:txBody>
          <a:bodyPr>
            <a:normAutofit/>
          </a:bodyPr>
          <a:lstStyle/>
          <a:p>
            <a:pPr algn="just"/>
            <a:r>
              <a:rPr lang="en-US" sz="2400" b="1" dirty="0"/>
              <a:t>TRIPS </a:t>
            </a:r>
            <a:r>
              <a:rPr lang="en-US" sz="2400" b="1" dirty="0" smtClean="0"/>
              <a:t>defines GI </a:t>
            </a:r>
            <a:r>
              <a:rPr lang="en-US" sz="2400" b="1" dirty="0"/>
              <a:t>as any indication that identifies a product as originating from a particular place, where a given quality, reputation or </a:t>
            </a:r>
            <a:r>
              <a:rPr lang="en-US" sz="2400" b="1" dirty="0" smtClean="0"/>
              <a:t>other characteristics </a:t>
            </a:r>
            <a:r>
              <a:rPr lang="en-US" sz="2400" b="1" dirty="0"/>
              <a:t>of the product are essentially attributable to its </a:t>
            </a:r>
            <a:r>
              <a:rPr lang="en-US" sz="2400" b="1" dirty="0" smtClean="0"/>
              <a:t>geographical </a:t>
            </a:r>
            <a:r>
              <a:rPr lang="en-US" sz="2400" b="1" dirty="0"/>
              <a:t>origin</a:t>
            </a:r>
            <a:r>
              <a:rPr lang="en-US" sz="2400" b="1" dirty="0" smtClean="0"/>
              <a:t>.</a:t>
            </a:r>
          </a:p>
          <a:p>
            <a:pPr algn="just"/>
            <a:endParaRPr lang="en-US" sz="2400" b="1" dirty="0" smtClean="0"/>
          </a:p>
          <a:p>
            <a:pPr algn="just"/>
            <a:r>
              <a:rPr lang="en-US" sz="2400" b="1" dirty="0" smtClean="0"/>
              <a:t>A </a:t>
            </a:r>
            <a:r>
              <a:rPr lang="en-US" sz="2400" b="1" dirty="0"/>
              <a:t>geographical indication (GI) </a:t>
            </a:r>
            <a:r>
              <a:rPr lang="en-US" sz="2400" b="1" dirty="0" smtClean="0"/>
              <a:t>gives exclusive </a:t>
            </a:r>
            <a:r>
              <a:rPr lang="en-US" sz="2400" b="1" dirty="0"/>
              <a:t>right to a region (town, province or country) to use a name for a product with certain characteristics that corresponds </a:t>
            </a:r>
            <a:r>
              <a:rPr lang="en-US" sz="2400" b="1" dirty="0" smtClean="0"/>
              <a:t>to their </a:t>
            </a:r>
            <a:r>
              <a:rPr lang="en-US" sz="2400" b="1" dirty="0"/>
              <a:t>specific location.</a:t>
            </a:r>
          </a:p>
        </p:txBody>
      </p:sp>
      <p:pic>
        <p:nvPicPr>
          <p:cNvPr id="4" name="Picture 3" descr="GI Tags India: State-wise Compilation with Photos (Video Series) - ClearIA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48600" y="609600"/>
            <a:ext cx="760095" cy="685800"/>
          </a:xfrm>
          <a:prstGeom prst="rect">
            <a:avLst/>
          </a:prstGeom>
          <a:noFill/>
          <a:ln>
            <a:noFill/>
          </a:ln>
        </p:spPr>
      </p:pic>
    </p:spTree>
    <p:extLst>
      <p:ext uri="{BB962C8B-B14F-4D97-AF65-F5344CB8AC3E}">
        <p14:creationId xmlns:p14="http://schemas.microsoft.com/office/powerpoint/2010/main" val="41515490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GI and Trade </a:t>
            </a:r>
            <a:endParaRPr lang="en-US" dirty="0"/>
          </a:p>
        </p:txBody>
      </p:sp>
      <p:sp>
        <p:nvSpPr>
          <p:cNvPr id="3" name="Content Placeholder 2"/>
          <p:cNvSpPr>
            <a:spLocks noGrp="1"/>
          </p:cNvSpPr>
          <p:nvPr>
            <p:ph idx="1"/>
          </p:nvPr>
        </p:nvSpPr>
        <p:spPr/>
        <p:txBody>
          <a:bodyPr>
            <a:normAutofit/>
          </a:bodyPr>
          <a:lstStyle/>
          <a:p>
            <a:pPr algn="just"/>
            <a:r>
              <a:rPr lang="en-US" sz="2400" b="1" dirty="0" smtClean="0"/>
              <a:t>Unfair </a:t>
            </a:r>
            <a:r>
              <a:rPr lang="en-US" sz="2400" b="1" dirty="0"/>
              <a:t>business </a:t>
            </a:r>
            <a:r>
              <a:rPr lang="en-US" sz="2400" b="1" dirty="0" smtClean="0"/>
              <a:t>practices result </a:t>
            </a:r>
            <a:r>
              <a:rPr lang="en-US" sz="2400" b="1" dirty="0"/>
              <a:t>in loss of revenue for the genuine right-holders of the GI and also misleads consumers. Moreover, such practices </a:t>
            </a:r>
            <a:r>
              <a:rPr lang="en-US" sz="2400" b="1" dirty="0" smtClean="0"/>
              <a:t>may eventually </a:t>
            </a:r>
            <a:r>
              <a:rPr lang="en-US" sz="2400" b="1" dirty="0"/>
              <a:t>hamper the goodwill and reputation associated with the GI</a:t>
            </a:r>
            <a:r>
              <a:rPr lang="en-US" sz="2400" b="1" dirty="0" smtClean="0"/>
              <a:t>.</a:t>
            </a:r>
          </a:p>
          <a:p>
            <a:pPr algn="just"/>
            <a:r>
              <a:rPr lang="en-US" sz="2400" b="1" dirty="0"/>
              <a:t>Competitive </a:t>
            </a:r>
            <a:r>
              <a:rPr lang="en-US" sz="2400" b="1" dirty="0" smtClean="0"/>
              <a:t>advantage,</a:t>
            </a:r>
            <a:endParaRPr lang="en-US" sz="2400" b="1" dirty="0"/>
          </a:p>
          <a:p>
            <a:pPr algn="just"/>
            <a:r>
              <a:rPr lang="en-US" sz="2400" b="1" dirty="0"/>
              <a:t>More added value to a </a:t>
            </a:r>
            <a:r>
              <a:rPr lang="en-US" sz="2400" b="1" dirty="0" smtClean="0"/>
              <a:t>product,</a:t>
            </a:r>
            <a:endParaRPr lang="en-US" sz="2400" b="1" dirty="0"/>
          </a:p>
          <a:p>
            <a:pPr algn="just"/>
            <a:r>
              <a:rPr lang="en-US" sz="2400" b="1" dirty="0"/>
              <a:t>Increased export </a:t>
            </a:r>
            <a:r>
              <a:rPr lang="en-US" sz="2400" b="1" dirty="0" smtClean="0"/>
              <a:t>opportunities,</a:t>
            </a:r>
            <a:endParaRPr lang="en-US" sz="2400" b="1" dirty="0"/>
          </a:p>
          <a:p>
            <a:pPr algn="just"/>
            <a:r>
              <a:rPr lang="en-US" sz="2400" b="1" dirty="0"/>
              <a:t>A strengthened </a:t>
            </a:r>
            <a:r>
              <a:rPr lang="en-US" sz="2400" b="1" dirty="0" smtClean="0"/>
              <a:t>brand,</a:t>
            </a:r>
            <a:endParaRPr lang="en-US" sz="2400" b="1"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533400"/>
            <a:ext cx="914400" cy="728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62998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Legal framework in India </a:t>
            </a:r>
            <a:endParaRPr lang="en-US" dirty="0"/>
          </a:p>
        </p:txBody>
      </p:sp>
      <p:sp>
        <p:nvSpPr>
          <p:cNvPr id="3" name="Content Placeholder 2"/>
          <p:cNvSpPr>
            <a:spLocks noGrp="1"/>
          </p:cNvSpPr>
          <p:nvPr>
            <p:ph idx="1"/>
          </p:nvPr>
        </p:nvSpPr>
        <p:spPr/>
        <p:txBody>
          <a:bodyPr>
            <a:normAutofit/>
          </a:bodyPr>
          <a:lstStyle/>
          <a:p>
            <a:r>
              <a:rPr lang="en-US" sz="2400" b="1" dirty="0"/>
              <a:t>The Geographical Indications of Goods (Registration </a:t>
            </a:r>
            <a:r>
              <a:rPr lang="en-US" sz="2400" b="1" dirty="0" smtClean="0"/>
              <a:t>&amp; Protection</a:t>
            </a:r>
            <a:r>
              <a:rPr lang="en-US" sz="2400" b="1" dirty="0"/>
              <a:t>) Act, 1999’ (GI Act), and the ‘Geographical Indications of Goods (Registration and Protection) Rules, 2002 (GI Rules</a:t>
            </a:r>
            <a:r>
              <a:rPr lang="en-US" sz="2400" b="1" dirty="0" smtClean="0"/>
              <a:t>).</a:t>
            </a:r>
          </a:p>
          <a:p>
            <a:endParaRPr lang="en-US" sz="2400" b="1"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43800" y="762000"/>
            <a:ext cx="762000" cy="500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descr="GI Tags India: State-wise Compilation with Photos (Video Series) - ClearIA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3200" y="3341914"/>
            <a:ext cx="1752600" cy="2133600"/>
          </a:xfrm>
          <a:prstGeom prst="rect">
            <a:avLst/>
          </a:prstGeom>
          <a:noFill/>
          <a:ln>
            <a:noFill/>
          </a:ln>
        </p:spPr>
      </p:pic>
    </p:spTree>
    <p:extLst>
      <p:ext uri="{BB962C8B-B14F-4D97-AF65-F5344CB8AC3E}">
        <p14:creationId xmlns:p14="http://schemas.microsoft.com/office/powerpoint/2010/main" val="40907693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GI Act  </a:t>
            </a:r>
            <a:endParaRPr lang="en-US" dirty="0"/>
          </a:p>
        </p:txBody>
      </p:sp>
      <p:sp>
        <p:nvSpPr>
          <p:cNvPr id="3" name="Content Placeholder 2"/>
          <p:cNvSpPr>
            <a:spLocks noGrp="1"/>
          </p:cNvSpPr>
          <p:nvPr>
            <p:ph idx="1"/>
          </p:nvPr>
        </p:nvSpPr>
        <p:spPr/>
        <p:txBody>
          <a:bodyPr>
            <a:normAutofit/>
          </a:bodyPr>
          <a:lstStyle/>
          <a:p>
            <a:r>
              <a:rPr lang="en-US" sz="2400" b="1" dirty="0"/>
              <a:t>The definition of GI included in Section 1(3) (e) of the Indian GI </a:t>
            </a:r>
            <a:r>
              <a:rPr lang="en-US" sz="2400" b="1" dirty="0" smtClean="0"/>
              <a:t>Act </a:t>
            </a:r>
            <a:r>
              <a:rPr lang="en-US" sz="2400" b="1" dirty="0"/>
              <a:t>clarifies that for the purposes of this clause, any </a:t>
            </a:r>
            <a:r>
              <a:rPr lang="en-US" sz="2400" b="1" dirty="0" smtClean="0"/>
              <a:t>name which </a:t>
            </a:r>
            <a:r>
              <a:rPr lang="en-US" sz="2400" b="1" dirty="0"/>
              <a:t>is </a:t>
            </a:r>
            <a:r>
              <a:rPr lang="en-US" sz="2400" b="1" u="sng" dirty="0"/>
              <a:t>not </a:t>
            </a:r>
            <a:r>
              <a:rPr lang="en-US" sz="2400" b="1" dirty="0"/>
              <a:t>the name of a country, region or locality of that country “shall” also be considered as a GI if it relates to a </a:t>
            </a:r>
            <a:r>
              <a:rPr lang="en-US" sz="2400" b="1" dirty="0" smtClean="0"/>
              <a:t>specific geographical </a:t>
            </a:r>
            <a:r>
              <a:rPr lang="en-US" sz="2400" b="1" dirty="0"/>
              <a:t>area and is used upon or in relation to particular goods originating from that country, region or locality</a:t>
            </a:r>
            <a:r>
              <a:rPr lang="en-US" sz="2400" b="1" dirty="0" smtClean="0"/>
              <a:t>,</a:t>
            </a:r>
          </a:p>
          <a:p>
            <a:endParaRPr lang="en-US" sz="2400" b="1"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4191000"/>
            <a:ext cx="21336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0400" y="685800"/>
            <a:ext cx="762000" cy="500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971941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GI Act  </a:t>
            </a:r>
            <a:endParaRPr lang="en-US" dirty="0"/>
          </a:p>
        </p:txBody>
      </p:sp>
      <p:sp>
        <p:nvSpPr>
          <p:cNvPr id="3" name="Content Placeholder 2"/>
          <p:cNvSpPr>
            <a:spLocks noGrp="1"/>
          </p:cNvSpPr>
          <p:nvPr>
            <p:ph idx="1"/>
          </p:nvPr>
        </p:nvSpPr>
        <p:spPr/>
        <p:txBody>
          <a:bodyPr>
            <a:normAutofit/>
          </a:bodyPr>
          <a:lstStyle/>
          <a:p>
            <a:r>
              <a:rPr lang="en-US" sz="2400" b="1" dirty="0"/>
              <a:t>While registration of GI is not mandatory in India, Section 20 (1) of the GI Act states that no person “shall” be entitled to institute any proceeding to prevent, or to recover damages for, the infringement of an “unregistered” GI. The registration of a GI gives its registered owner and its authorized users the right to obtain relief for infringement. </a:t>
            </a:r>
          </a:p>
        </p:txBody>
      </p:sp>
      <p:pic>
        <p:nvPicPr>
          <p:cNvPr id="4" name="Picture 3" descr="GI Tags India: State-wise Compilation with Photos (Video Series) - ClearIA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86600" y="762000"/>
            <a:ext cx="760095" cy="500380"/>
          </a:xfrm>
          <a:prstGeom prst="rect">
            <a:avLst/>
          </a:prstGeom>
          <a:noFill/>
          <a:ln>
            <a:noFill/>
          </a:ln>
        </p:spPr>
      </p:pic>
    </p:spTree>
    <p:extLst>
      <p:ext uri="{BB962C8B-B14F-4D97-AF65-F5344CB8AC3E}">
        <p14:creationId xmlns:p14="http://schemas.microsoft.com/office/powerpoint/2010/main" val="20163584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GI </a:t>
            </a:r>
            <a:r>
              <a:rPr lang="en-US" dirty="0" smtClean="0"/>
              <a:t>Act  </a:t>
            </a:r>
            <a:endParaRPr lang="en-US" dirty="0"/>
          </a:p>
        </p:txBody>
      </p:sp>
      <p:sp>
        <p:nvSpPr>
          <p:cNvPr id="3" name="Content Placeholder 2"/>
          <p:cNvSpPr>
            <a:spLocks noGrp="1"/>
          </p:cNvSpPr>
          <p:nvPr>
            <p:ph idx="1"/>
          </p:nvPr>
        </p:nvSpPr>
        <p:spPr/>
        <p:txBody>
          <a:bodyPr>
            <a:normAutofit lnSpcReduction="10000"/>
          </a:bodyPr>
          <a:lstStyle/>
          <a:p>
            <a:r>
              <a:rPr lang="en-US" sz="2600" b="1" dirty="0"/>
              <a:t>The GI Registry with all India jurisdictions is located in Chennai with the Controller-General of Patents, Designs and Trade Marks is the Registrar of GIs, as per Section 3(1) of the GI Act. Section 6(1) further stipulates maintenance of a GI Register which is to be divided into two parts: </a:t>
            </a:r>
            <a:r>
              <a:rPr lang="en-US" sz="2600" b="1" dirty="0">
                <a:solidFill>
                  <a:srgbClr val="7030A0"/>
                </a:solidFill>
              </a:rPr>
              <a:t>Part A and Part B. </a:t>
            </a:r>
          </a:p>
          <a:p>
            <a:endParaRPr lang="en-US" sz="2600" b="1" dirty="0"/>
          </a:p>
          <a:p>
            <a:r>
              <a:rPr lang="en-US" sz="2600" b="1" dirty="0"/>
              <a:t>The </a:t>
            </a:r>
            <a:r>
              <a:rPr lang="en-US" sz="2600" b="1" dirty="0">
                <a:solidFill>
                  <a:srgbClr val="00B050"/>
                </a:solidFill>
              </a:rPr>
              <a:t>registration of the GIs are incorporated in </a:t>
            </a:r>
            <a:r>
              <a:rPr lang="en-US" sz="2600" b="1" dirty="0">
                <a:solidFill>
                  <a:srgbClr val="FF0000"/>
                </a:solidFill>
              </a:rPr>
              <a:t>Part A, </a:t>
            </a:r>
          </a:p>
          <a:p>
            <a:r>
              <a:rPr lang="en-US" sz="2600" b="1" dirty="0"/>
              <a:t>The particulars relating to </a:t>
            </a:r>
            <a:r>
              <a:rPr lang="en-US" sz="2600" b="1" dirty="0">
                <a:solidFill>
                  <a:srgbClr val="FF0000"/>
                </a:solidFill>
              </a:rPr>
              <a:t>the registration of the authorized users are contained in</a:t>
            </a:r>
            <a:r>
              <a:rPr lang="en-US" sz="2600" b="1" dirty="0"/>
              <a:t> </a:t>
            </a:r>
            <a:r>
              <a:rPr lang="en-US" sz="2600" b="1" dirty="0">
                <a:solidFill>
                  <a:srgbClr val="FF0000"/>
                </a:solidFill>
              </a:rPr>
              <a:t>Part B </a:t>
            </a:r>
            <a:r>
              <a:rPr lang="en-US" sz="2600" b="1" dirty="0"/>
              <a:t>(Section 7 of the Act).</a:t>
            </a:r>
          </a:p>
          <a:p>
            <a:endParaRPr lang="en-US"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228600"/>
            <a:ext cx="1676400" cy="1298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870063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Rights of GI owner </a:t>
            </a:r>
            <a:endParaRPr lang="en-US" dirty="0"/>
          </a:p>
        </p:txBody>
      </p:sp>
      <p:sp>
        <p:nvSpPr>
          <p:cNvPr id="3" name="Content Placeholder 2"/>
          <p:cNvSpPr>
            <a:spLocks noGrp="1"/>
          </p:cNvSpPr>
          <p:nvPr>
            <p:ph idx="1"/>
          </p:nvPr>
        </p:nvSpPr>
        <p:spPr/>
        <p:txBody>
          <a:bodyPr>
            <a:normAutofit/>
          </a:bodyPr>
          <a:lstStyle/>
          <a:p>
            <a:r>
              <a:rPr lang="en-US" sz="2400" b="1" dirty="0" smtClean="0"/>
              <a:t>Action against passing off, </a:t>
            </a:r>
          </a:p>
          <a:p>
            <a:r>
              <a:rPr lang="en-US" sz="2400" b="1" dirty="0"/>
              <a:t>lawsuit relating to infringement of a registered GI or for passing of an unregistered GI has to be instituted in a district </a:t>
            </a:r>
            <a:r>
              <a:rPr lang="en-US" sz="2400" b="1" dirty="0" smtClean="0"/>
              <a:t>court having </a:t>
            </a:r>
            <a:r>
              <a:rPr lang="en-US" sz="2400" b="1" dirty="0"/>
              <a:t>jurisdiction to try the suit.</a:t>
            </a:r>
          </a:p>
        </p:txBody>
      </p:sp>
      <p:pic>
        <p:nvPicPr>
          <p:cNvPr id="4" name="Picture 3" descr="GI Tags India: State-wise Compilation with Photos (Video Series) - ClearIA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81800" y="533400"/>
            <a:ext cx="760095" cy="500380"/>
          </a:xfrm>
          <a:prstGeom prst="rect">
            <a:avLst/>
          </a:prstGeom>
          <a:noFill/>
          <a:ln>
            <a:noFill/>
          </a:ln>
        </p:spPr>
      </p:pic>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3733800"/>
            <a:ext cx="2133600"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3984436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209</TotalTime>
  <Words>933</Words>
  <Application>Microsoft Office PowerPoint</Application>
  <PresentationFormat>On-screen Show (4:3)</PresentationFormat>
  <Paragraphs>61</Paragraphs>
  <Slides>19</Slides>
  <Notes>2</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 5 Trillion $ Economy and Role Of IPR</vt:lpstr>
      <vt:lpstr>IPR </vt:lpstr>
      <vt:lpstr>Geographical Indication (GI) </vt:lpstr>
      <vt:lpstr>GI and Trade </vt:lpstr>
      <vt:lpstr>Legal framework in India </vt:lpstr>
      <vt:lpstr>GI Act  </vt:lpstr>
      <vt:lpstr>GI Act  </vt:lpstr>
      <vt:lpstr>GI Act  </vt:lpstr>
      <vt:lpstr>Rights of GI owner </vt:lpstr>
      <vt:lpstr>International Protection </vt:lpstr>
      <vt:lpstr>CASE STUDY –TEA </vt:lpstr>
      <vt:lpstr>CASE STUDY – DARJEELING TEA </vt:lpstr>
      <vt:lpstr>DARJEELING TEA</vt:lpstr>
      <vt:lpstr>DARJEELING Tea </vt:lpstr>
      <vt:lpstr>Around the World </vt:lpstr>
      <vt:lpstr>DARJEELING</vt:lpstr>
      <vt:lpstr>International competition </vt:lpstr>
      <vt:lpstr>PowerPoint Presentation</vt:lpstr>
      <vt:lpstr>Have a cup of tea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5 Trillion Economy and Role Of IPR</dc:title>
  <dc:creator>Suhas 1</dc:creator>
  <cp:lastModifiedBy>roma</cp:lastModifiedBy>
  <cp:revision>25</cp:revision>
  <dcterms:created xsi:type="dcterms:W3CDTF">2006-08-16T00:00:00Z</dcterms:created>
  <dcterms:modified xsi:type="dcterms:W3CDTF">2023-03-06T07:18:36Z</dcterms:modified>
</cp:coreProperties>
</file>